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7" r:id="rId3"/>
    <p:sldId id="273" r:id="rId4"/>
    <p:sldId id="258" r:id="rId5"/>
    <p:sldId id="274" r:id="rId6"/>
    <p:sldId id="259" r:id="rId7"/>
    <p:sldId id="262" r:id="rId8"/>
    <p:sldId id="261" r:id="rId9"/>
    <p:sldId id="263" r:id="rId10"/>
    <p:sldId id="266" r:id="rId11"/>
    <p:sldId id="267" r:id="rId12"/>
    <p:sldId id="268" r:id="rId13"/>
    <p:sldId id="269" r:id="rId14"/>
    <p:sldId id="264" r:id="rId15"/>
    <p:sldId id="265" r:id="rId16"/>
    <p:sldId id="271" r:id="rId17"/>
    <p:sldId id="272" r:id="rId18"/>
    <p:sldId id="27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58" y="-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1D865-2A67-50B9-77D9-FC9E11D72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2A8DD7C-48CE-03F4-57D0-AF617AFEF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99AD79-72E8-9EED-837D-8C9168A9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D1D966-763D-A764-8CB5-DE5B87713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9B97C7-27D3-EDBA-1437-030EB409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53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71BB51-D0B2-40CC-3791-588A86D7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75BF2A4-D780-9D18-74E4-577CFB879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842010-749E-B221-0B46-2DA24379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EC204E-B921-730C-064A-AA47C92B3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CE6A5B-BCEC-AAFE-8EC2-124AB197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176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E03993D-E9A4-FF6C-1FC1-11D264275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8B400B-C19B-2EF1-3518-839344CB9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B75DC4-CF83-96A7-1DFA-219974D7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B40334-F10D-696E-EF8C-37FAA2F27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C2BA15-8202-F58E-A403-257B2640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86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6F838-A4BB-5C6E-1B5E-86411C0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08D293-E523-DD1B-77CE-C9B55F97E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ADB2EB-2A92-F502-C9FC-B6164EB33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A43A04-2410-29F4-E87E-4FC37A4C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59D9C-A73C-9440-58CD-BF5BB830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71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A874F-AA5B-41D1-DE9E-265D35114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753183-8EED-99BB-702C-58D0E0EE4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3D0229-B05C-506D-2142-504FBE361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76240B-C83F-4863-AEB8-9B245627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B83803-CF82-8435-70EA-FDB65F8F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42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97BB5-D0F7-215D-D696-79BFC379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626A4-DADB-080F-BD1A-8C3DC8573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FFCF4B-49E4-64A4-E594-D6DC6D503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70D931-1EED-418C-DC45-8C4615334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03B3A8-34D9-1C68-6160-B4A78B00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352B92-13DD-30C0-F88E-5E8B4934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15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DA298-4EA5-5038-BF81-B839BD81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4CA2F2-0EE6-60D7-E34A-B5D4CF378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7D2AB7-5FA9-78DF-24E7-94F8E70A3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C46996-F981-2B31-A832-F62EBCDDF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FD0745-8996-0C36-0CD7-C481DDD82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BDB7FE-8382-575A-5FEA-3E72AF3B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016F03-DF0D-49CD-EE54-289A5120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55BBE3C-A65F-C24C-1F38-F579C39F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24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58152-F8A7-848B-CF57-05C4A01D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9E10A1-3E25-F3A4-4FB1-AEBBC4BCA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070EBD-748B-978E-6A33-0C271D19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6464C9-A91F-8AB8-FF83-7DBBBDFB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44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A15BE2-2A7E-DB9B-82A8-13873E63B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DB6510-7443-172D-9768-E760304C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CD1620-992B-2CC1-542D-378BCA90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95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AA065-A2BB-7755-F2B1-DB7558B1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4A16DC-E9D2-E0FC-9E2E-681601AA4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FAEE44-2283-8C61-4A30-85307C2BB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8611CE-03B3-9816-8489-13686B61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003F31-AE6C-953E-AFCB-82F73F7F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73288F-9E74-2BAC-D8D7-709D1552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39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8D39D-943F-8A4F-DC07-FE1A3C67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6BCDA5E-2223-2F7E-A464-A6171EA48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FAABE6-E128-5E9F-4100-B508C2EB9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C1E8BB-7DD5-9082-E434-CAA9CC97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6F435A-8097-1EA8-52B7-96746CCA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A0633A-7DA7-CC6C-8D34-5D94ABD0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78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18DA200-B7B0-E4A6-7979-94C9D19BD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9A2CE3-B90C-AB99-300A-8840549CB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61215B-D4CF-A30E-6AA2-80CD5A8B4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8FC77-700A-43FE-ADAE-DFF655A16667}" type="datetimeFigureOut">
              <a:rPr lang="de-DE" smtClean="0"/>
              <a:t>11.07.2023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7AB0E8-B5F7-9D46-76D1-D359768CC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319A6D-BD50-50E9-05F3-F1C962B18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88336-F0B2-4330-9F81-5EFC7219E7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34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150227014959/http:/swiked.tumblr.com/post/112073818575/guys-please-help-me-is-this-dress-white-an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rey_square_optical_illusion_proof2.svg" TargetMode="External"/><Relationship Id="rId3" Type="http://schemas.openxmlformats.org/officeDocument/2006/relationships/hyperlink" Target="https://de.wikipedia.org/wiki/Optische_T%C3%A4uschung" TargetMode="External"/><Relationship Id="rId7" Type="http://schemas.openxmlformats.org/officeDocument/2006/relationships/hyperlink" Target="https://commons.wikimedia.org/wiki/File:Checker_shadow_illusion.svg" TargetMode="External"/><Relationship Id="rId12" Type="http://schemas.openxmlformats.org/officeDocument/2006/relationships/hyperlink" Target="https://www.ritsumei.ac.jp/~akitaoka/index-e.html" TargetMode="External"/><Relationship Id="rId2" Type="http://schemas.openxmlformats.org/officeDocument/2006/relationships/hyperlink" Target="https://commons.wikimedia.org/wiki/File:Gollinger_Wasserfall,_AT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Penrose-dreieck.svg" TargetMode="External"/><Relationship Id="rId11" Type="http://schemas.openxmlformats.org/officeDocument/2006/relationships/hyperlink" Target="https://de.wikipedia.org/wiki/Optische_T%C3%A4uschung#Relativit%C3%A4t%20von%20Farben" TargetMode="External"/><Relationship Id="rId5" Type="http://schemas.openxmlformats.org/officeDocument/2006/relationships/hyperlink" Target="https://commons.wikimedia.org/wiki/File:Necker-wuerfelrp.png" TargetMode="External"/><Relationship Id="rId10" Type="http://schemas.openxmlformats.org/officeDocument/2006/relationships/hyperlink" Target="https://katapult-magazin.de/de/karten/artikel/am-anfang-war-das-wort/rubinsche-vase-01.png" TargetMode="External"/><Relationship Id="rId4" Type="http://schemas.openxmlformats.org/officeDocument/2006/relationships/hyperlink" Target="https://de.wikipedia.org/wiki/Fehlendes-Quadrat-R%C3%A4tsel" TargetMode="External"/><Relationship Id="rId9" Type="http://schemas.openxmlformats.org/officeDocument/2006/relationships/hyperlink" Target="https://de.wikipedia.org/wiki/Blinder_Fleck_%28Auge%2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3B97B-2ECD-781C-024C-BAA9084A8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51494"/>
          </a:xfrm>
        </p:spPr>
        <p:txBody>
          <a:bodyPr/>
          <a:lstStyle/>
          <a:p>
            <a:r>
              <a:rPr lang="de-DE" dirty="0"/>
              <a:t>Optische Täuschungen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715F03-1B36-FD01-5A98-0A182A003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858" y="2941608"/>
            <a:ext cx="9144000" cy="4183811"/>
          </a:xfrm>
        </p:spPr>
        <p:txBody>
          <a:bodyPr>
            <a:noAutofit/>
          </a:bodyPr>
          <a:lstStyle/>
          <a:p>
            <a:pPr marL="0" indent="0" algn="l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Fach: Pädagogik und Psychologie</a:t>
            </a:r>
            <a:endParaRPr lang="de-DE" sz="2800" dirty="0"/>
          </a:p>
          <a:p>
            <a:pPr marL="0" indent="0" algn="l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Verfasser: Noel Backhaus</a:t>
            </a:r>
            <a:endParaRPr lang="de-DE" sz="2800" dirty="0"/>
          </a:p>
          <a:p>
            <a:pPr marL="0" indent="0" algn="l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Klasse: Eingangsklasse</a:t>
            </a:r>
          </a:p>
          <a:p>
            <a:pPr marL="0" indent="0" algn="l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Lehrer: Frau Lotz</a:t>
            </a:r>
            <a:endParaRPr lang="de-DE" sz="2800" dirty="0"/>
          </a:p>
          <a:p>
            <a:pPr marL="0" indent="0" algn="l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Datum: 12.07.2023</a:t>
            </a:r>
            <a:endParaRPr lang="de-DE" sz="2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E9DEE7-EF7B-763E-CFFF-5F0AFC57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0975" y="2404930"/>
            <a:ext cx="7132253" cy="44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43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E130D-CB73-7FB5-B44C-85AE36A5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Gruppen von optischen Täuschungen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38F50C-F572-CB75-B13E-651D75B88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Bau des Auges</a:t>
            </a:r>
          </a:p>
          <a:p>
            <a:r>
              <a:rPr lang="de-DE" dirty="0"/>
              <a:t>Blinder Fleck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Stelle ohne Sehzellen</a:t>
            </a:r>
            <a:r>
              <a:rPr lang="de-DE" dirty="0"/>
              <a:t>			</a:t>
            </a:r>
            <a:endParaRPr lang="de-DE" b="1" dirty="0"/>
          </a:p>
          <a:p>
            <a:r>
              <a:rPr lang="de-DE" dirty="0"/>
              <a:t>Nachbilder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Bestimmte Farbsehzellen sind ermüdet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   O                                                  X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963A58-D492-0530-833D-140182F22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70" y="4745479"/>
            <a:ext cx="3482130" cy="1747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59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D0BAA-069B-F7AE-E558-C1024BB9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Gruppen von optischen Täuschungen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64DB63-BB7A-8287-FBEC-E94B4A9E7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7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u="sng" dirty="0"/>
              <a:t>Nicht vorhandene Objekte</a:t>
            </a:r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r>
              <a:rPr lang="de-DE" u="sng" dirty="0"/>
              <a:t>Unmögliche Objekte</a:t>
            </a:r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r>
              <a:rPr lang="de-DE" u="sng" dirty="0"/>
              <a:t>Kippbilder</a:t>
            </a:r>
          </a:p>
          <a:p>
            <a:r>
              <a:rPr lang="de-DE" dirty="0" err="1"/>
              <a:t>Rubin‘sche</a:t>
            </a:r>
            <a:r>
              <a:rPr lang="de-DE" dirty="0"/>
              <a:t> Vase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Mehrere Wahrnehmungen möglich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Figur und Hintergrund nicht geklärt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B23FC7-3383-9D6B-C7A1-1E2F75BE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789" y="2734670"/>
            <a:ext cx="5554211" cy="346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347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7A6D0-218E-500E-D8B8-FEDEA1A3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Gruppen von optischen Täuschungen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33C30D-FAF3-B545-B62A-E86E50A36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52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/>
              <a:t>Geometrische Illusionen</a:t>
            </a:r>
          </a:p>
          <a:p>
            <a:r>
              <a:rPr lang="de-DE" dirty="0"/>
              <a:t>Müller-</a:t>
            </a:r>
            <a:r>
              <a:rPr lang="de-DE" dirty="0" err="1"/>
              <a:t>Lyer</a:t>
            </a:r>
            <a:r>
              <a:rPr lang="de-DE" dirty="0"/>
              <a:t>-Täuschung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Tendenz, insgesamte Länge zu vergleichen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räumliche Interpretation</a:t>
            </a:r>
          </a:p>
          <a:p>
            <a:pPr marL="0" indent="0">
              <a:buNone/>
            </a:pPr>
            <a:endParaRPr lang="de-DE" u="sng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u="sng" dirty="0">
                <a:sym typeface="Wingdings" panose="05000000000000000000" pitchFamily="2" charset="2"/>
              </a:rPr>
              <a:t>Farbillusionen</a:t>
            </a:r>
          </a:p>
          <a:p>
            <a:r>
              <a:rPr lang="de-DE" dirty="0">
                <a:sym typeface="Wingdings" panose="05000000000000000000" pitchFamily="2" charset="2"/>
              </a:rPr>
              <a:t>Munker-White-Illusion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Vergleicht grün mit Zwischenbalken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4CAC75-26EF-ABC8-95BC-48ABD1211D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506" y="1607546"/>
            <a:ext cx="2395532" cy="119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2E20B71-B1E9-6F41-E1C8-A70F87018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72" y="3012086"/>
            <a:ext cx="2334663" cy="16998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EBA114-E3CA-8DAF-A836-E65029D70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954" y="4923156"/>
            <a:ext cx="2095500" cy="929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79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E3EC3-356D-D125-1792-84966D90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Gruppen von optischen Täuschungen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0F5097-FE15-34CD-DBD1-15007318E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Bewegungsillusionen</a:t>
            </a:r>
          </a:p>
          <a:p>
            <a:r>
              <a:rPr lang="de-DE" dirty="0" err="1"/>
              <a:t>Rotating</a:t>
            </a:r>
            <a:r>
              <a:rPr lang="de-DE" dirty="0"/>
              <a:t> </a:t>
            </a:r>
            <a:r>
              <a:rPr lang="de-DE" dirty="0" err="1"/>
              <a:t>snakes</a:t>
            </a: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Peripheres Sehen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Fixationspunkte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542957-B755-589C-B2DA-B715C937D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820" y="1690688"/>
            <a:ext cx="5269194" cy="3846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95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BE0F9E-FA1D-CD13-7A68-1E54701F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791"/>
            <a:ext cx="10515600" cy="1325563"/>
          </a:xfrm>
        </p:spPr>
        <p:txBody>
          <a:bodyPr/>
          <a:lstStyle/>
          <a:p>
            <a:r>
              <a:rPr lang="de-DE" dirty="0"/>
              <a:t>3.4 Gruppen von optischen</a:t>
            </a:r>
            <a:br>
              <a:rPr lang="de-DE" dirty="0"/>
            </a:br>
            <a:r>
              <a:rPr lang="de-DE" dirty="0"/>
              <a:t> Täuschungen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98A16D7-77E0-7CC6-1831-BD937A22F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Alltagstäuschungen</a:t>
            </a:r>
          </a:p>
          <a:p>
            <a:r>
              <a:rPr lang="de-DE" dirty="0"/>
              <a:t>Mondtäuschung</a:t>
            </a:r>
          </a:p>
          <a:p>
            <a:r>
              <a:rPr lang="de-DE" dirty="0"/>
              <a:t>Notorische Frankfurter Täuschung</a:t>
            </a:r>
          </a:p>
        </p:txBody>
      </p:sp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9657D4B3-88C8-CE1C-17B9-C4CCA4129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1966" y="1233188"/>
            <a:ext cx="5855500" cy="43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4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F8310-A819-5189-4A2E-1676865C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Gruppen von optischen</a:t>
            </a:r>
            <a:br>
              <a:rPr lang="de-DE" dirty="0"/>
            </a:br>
            <a:r>
              <a:rPr lang="de-DE" dirty="0"/>
              <a:t>Täuschungen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0CF2CF-05A6-D43A-FC22-E163343AF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B8121B-579C-0E4A-0713-38F51BB31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1966" y="1233189"/>
            <a:ext cx="5855499" cy="43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C6D9A-54FA-AB85-856E-6713AAF7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Gibt es Unterschiede, wie Menschen optische Täuschungen wahrnehmen?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E5A88C-E5CB-361B-5D58-B0FD3795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#TheDress</a:t>
            </a:r>
          </a:p>
          <a:p>
            <a:pPr marL="0" indent="0">
              <a:buNone/>
            </a:pPr>
            <a:r>
              <a:rPr lang="de-DE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https://web.archive.org/web/20150227014959/http://swiked.tumblr.com/post/112073818575/guys-please-help-me-is-this-dress-white-and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Überbelichtung des Bildes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Farbkonstanz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Durch Erfahrung geprägt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Unterschiede bei der Wahrnehmung</a:t>
            </a:r>
          </a:p>
        </p:txBody>
      </p:sp>
    </p:spTree>
    <p:extLst>
      <p:ext uri="{BB962C8B-B14F-4D97-AF65-F5344CB8AC3E}">
        <p14:creationId xmlns:p14="http://schemas.microsoft.com/office/powerpoint/2010/main" val="3668532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C1FE5-F6F3-A58D-CDF0-960003B6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17B46F-4E15-0698-95C2-8766F1ED3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Wahrnehmung ist beeinflusst von: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 Prinzipien und Gesetzmäßigkeiten</a:t>
            </a:r>
          </a:p>
          <a:p>
            <a:r>
              <a:rPr lang="de-DE" dirty="0">
                <a:sym typeface="Wingdings" panose="05000000000000000000" pitchFamily="2" charset="2"/>
              </a:rPr>
              <a:t>Mechanismen zum besseren Sehen</a:t>
            </a:r>
          </a:p>
          <a:p>
            <a:r>
              <a:rPr lang="de-DE" dirty="0">
                <a:sym typeface="Wingdings" panose="05000000000000000000" pitchFamily="2" charset="2"/>
              </a:rPr>
              <a:t>Erfahrung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Wahrnehmung ist relativ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0743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470C8-2372-BF1A-A0FE-A5725638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933588-1E3E-7E1D-062F-C8FA10180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de-DE" sz="1200" dirty="0">
                <a:hlinkClick r:id="rId2"/>
              </a:rPr>
              <a:t>https://commons.wikimedia.org/wiki/File:Gollinger_Wasserfall,_AT.jpg</a:t>
            </a:r>
            <a:endParaRPr lang="de-DE" sz="1200" dirty="0"/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de-DE" sz="1200" dirty="0">
                <a:hlinkClick r:id="rId3"/>
              </a:rPr>
              <a:t>https://de.wikipedia.org/wiki/Optische_T%C3%A4uschung</a:t>
            </a:r>
            <a:endParaRPr lang="de-DE" sz="1200" dirty="0"/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de-DE" sz="1200" dirty="0">
                <a:hlinkClick r:id="rId4"/>
              </a:rPr>
              <a:t>https://de.wikipedia.org/wiki/Fehlendes-Quadrat-R%C3%A4tsel</a:t>
            </a:r>
            <a:endParaRPr lang="de-DE" sz="1200" dirty="0"/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de-DE" sz="1200" dirty="0">
                <a:hlinkClick r:id="rId5"/>
              </a:rPr>
              <a:t>https://commons.wikimedia.org/wiki/File:Necker-wuerfelrp.png</a:t>
            </a:r>
            <a:endParaRPr lang="de-DE" sz="1200" dirty="0"/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de-DE" sz="1200" dirty="0">
                <a:hlinkClick r:id="rId6"/>
              </a:rPr>
              <a:t>https://commons.wikimedia.org/wiki/File:Penrose-dreieck.svg</a:t>
            </a:r>
            <a:endParaRPr lang="de-DE" sz="1200" dirty="0"/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de-DE" sz="1200" dirty="0">
                <a:hlinkClick r:id="rId7"/>
              </a:rPr>
              <a:t>https://commons.wikimedia.org/wiki/File:Checker_shadow_illusion.svg</a:t>
            </a:r>
            <a:endParaRPr lang="de-DE" sz="1200" dirty="0"/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de-DE" sz="1200" dirty="0">
                <a:hlinkClick r:id="rId8"/>
              </a:rPr>
              <a:t>https://commons.wikimedia.org/wiki/File:Grey_square_optical_illusion_proof2.svg</a:t>
            </a:r>
            <a:endParaRPr lang="de-DE" sz="1200" dirty="0"/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de-DE" sz="1200" dirty="0">
                <a:hlinkClick r:id="rId9"/>
              </a:rPr>
              <a:t>https://de.wikipedia.org/wiki/Blinder_Fleck_%28Auge%29</a:t>
            </a:r>
            <a:endParaRPr lang="de-DE" sz="1200" dirty="0"/>
          </a:p>
          <a:p>
            <a:pPr algn="just">
              <a:lnSpc>
                <a:spcPct val="150000"/>
              </a:lnSpc>
            </a:pPr>
            <a:r>
              <a:rPr lang="de-DE" sz="12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https://katapult-magazin.de/de/karten/artikel/am-anfang-war-das-wort/rubinsche-vase 01.png</a:t>
            </a:r>
            <a:r>
              <a:rPr lang="de-DE" sz="12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https://de.wikipedia.org/wiki/Optische_T%C3%A4uschung#Relativit%C3%A4t%20von%20Farben</a:t>
            </a:r>
            <a:endParaRPr lang="de-DE" sz="12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12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https://www.ritsumei.ac.jp/~akitaoka/index-e.html</a:t>
            </a:r>
            <a:endParaRPr lang="de-DE" sz="1200" dirty="0"/>
          </a:p>
          <a:p>
            <a:pPr>
              <a:lnSpc>
                <a:spcPct val="120000"/>
              </a:lnSpc>
              <a:spcAft>
                <a:spcPts val="800"/>
              </a:spcAft>
            </a:pPr>
            <a:endParaRPr lang="de-DE" sz="700" dirty="0"/>
          </a:p>
        </p:txBody>
      </p:sp>
    </p:spTree>
    <p:extLst>
      <p:ext uri="{BB962C8B-B14F-4D97-AF65-F5344CB8AC3E}">
        <p14:creationId xmlns:p14="http://schemas.microsoft.com/office/powerpoint/2010/main" val="158396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B89C6-B5AB-2822-CDB6-752B7DE8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F5E7A-0C91-D651-3D6E-D2C748F8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60"/>
            <a:ext cx="10515600" cy="459200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Vorwort	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Was sind optische Täuschungen?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Wie entstehen optische Täuschungen?</a:t>
            </a:r>
          </a:p>
          <a:p>
            <a:pPr marL="457200" lvl="1" indent="0">
              <a:buNone/>
            </a:pPr>
            <a:r>
              <a:rPr lang="de-DE" dirty="0"/>
              <a:t>3.1 Gesetze des Sehens</a:t>
            </a:r>
          </a:p>
          <a:p>
            <a:pPr marL="457200" lvl="1" indent="0">
              <a:buNone/>
            </a:pPr>
            <a:r>
              <a:rPr lang="de-DE" dirty="0"/>
              <a:t>3.2 </a:t>
            </a:r>
            <a:r>
              <a:rPr lang="de-DE" dirty="0" err="1"/>
              <a:t>Perceiving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</a:t>
            </a:r>
            <a:endParaRPr lang="de-DE" dirty="0"/>
          </a:p>
          <a:p>
            <a:pPr marL="457200" lvl="1" indent="0">
              <a:buNone/>
            </a:pPr>
            <a:r>
              <a:rPr lang="de-DE" dirty="0"/>
              <a:t>3.3 Wahrnehmungsprinzipien</a:t>
            </a:r>
          </a:p>
          <a:p>
            <a:pPr marL="457200" lvl="1" indent="0">
              <a:buNone/>
            </a:pPr>
            <a:r>
              <a:rPr lang="de-DE" dirty="0"/>
              <a:t>3.4 Gruppen von optischen Täuschungen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Gibt es Unterschiede, wie Menschen optische Täuschungen wahrnehmen?	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Fazit	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Quellen	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2532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80185-99E3-082C-AA97-7556F5BD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Vorwort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1B05AA-8368-A65D-4D57-A912633C6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Optische Täuschungen schon in der Antike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Was sind optischen Täuschungen?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Wie entstehen sie?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Gibt es Unterschiede bei ihrer Wahrnehmung?</a:t>
            </a:r>
            <a:endParaRPr lang="de-DE" u="sng" dirty="0"/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r>
              <a:rPr lang="de-DE" u="sng" dirty="0"/>
              <a:t>Leitfrage: Was verraten optische Täuschungen über unsere</a:t>
            </a:r>
          </a:p>
          <a:p>
            <a:pPr marL="0" indent="0">
              <a:buNone/>
            </a:pPr>
            <a:r>
              <a:rPr lang="de-DE" u="sng" dirty="0"/>
              <a:t>Wahrnehmung?</a:t>
            </a:r>
          </a:p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452B58-6C6D-6A62-35E4-630369D7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272" y="942378"/>
            <a:ext cx="3151027" cy="210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9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5A435-6E27-D165-AA8D-5C1B1C91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Was sind optische Täuschungen?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115029-C0E6-248D-7548-C71617E7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Def</a:t>
            </a:r>
            <a:r>
              <a:rPr lang="de-DE" dirty="0"/>
              <a:t>.: Visuelle Wahrnehmung, die nicht der Wirklichkeit entspricht</a:t>
            </a:r>
          </a:p>
          <a:p>
            <a:r>
              <a:rPr lang="de-DE" dirty="0"/>
              <a:t>Keine Halluzination</a:t>
            </a:r>
          </a:p>
          <a:p>
            <a:r>
              <a:rPr lang="de-DE" dirty="0"/>
              <a:t>Kein physikalisches Phänomen</a:t>
            </a:r>
          </a:p>
          <a:p>
            <a:r>
              <a:rPr lang="de-DE" dirty="0"/>
              <a:t>Laufen unterbewusst ab</a:t>
            </a:r>
          </a:p>
        </p:txBody>
      </p:sp>
    </p:spTree>
    <p:extLst>
      <p:ext uri="{BB962C8B-B14F-4D97-AF65-F5344CB8AC3E}">
        <p14:creationId xmlns:p14="http://schemas.microsoft.com/office/powerpoint/2010/main" val="391555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1AD4B-440E-FC85-6348-2941B15B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Wie entstehen optische Täuschungen?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BA53C-6F27-2ED8-1C6D-D2BDCF22F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600" dirty="0"/>
              <a:t>3.1 Gesetze des Sehens</a:t>
            </a:r>
          </a:p>
          <a:p>
            <a:r>
              <a:rPr lang="de-DE" dirty="0"/>
              <a:t>Gesetz der Prägnanz</a:t>
            </a:r>
          </a:p>
          <a:p>
            <a:r>
              <a:rPr lang="de-DE" dirty="0"/>
              <a:t>Gesetz der Ähnlichkeit</a:t>
            </a:r>
          </a:p>
          <a:p>
            <a:r>
              <a:rPr lang="de-DE" dirty="0"/>
              <a:t>Gesetz der Nähe</a:t>
            </a:r>
          </a:p>
          <a:p>
            <a:r>
              <a:rPr lang="de-DE" dirty="0"/>
              <a:t>Gesetz der durchgehenden Linie</a:t>
            </a:r>
          </a:p>
          <a:p>
            <a:r>
              <a:rPr lang="de-DE" dirty="0"/>
              <a:t>Gesetz der Geschlossenheit</a:t>
            </a:r>
          </a:p>
          <a:p>
            <a:r>
              <a:rPr lang="de-DE" dirty="0"/>
              <a:t>Gesetz der Erfahrung</a:t>
            </a:r>
          </a:p>
          <a:p>
            <a:r>
              <a:rPr lang="de-DE" dirty="0"/>
              <a:t>Gesetz der gleichen Bewegung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20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BCC5C-88BF-1E31-8108-2904F7ED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Gesetze des Sehens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09C61-189B-241A-B4A3-7D3D61DA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Gesetz der Prägnanz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Möglichst einfache Wahrnehmung</a:t>
            </a:r>
          </a:p>
          <a:p>
            <a:r>
              <a:rPr lang="de-DE" dirty="0"/>
              <a:t>Gesetz der durchgehenden Linie 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Linien möglichst gerade</a:t>
            </a:r>
            <a:endParaRPr lang="de-DE" dirty="0"/>
          </a:p>
        </p:txBody>
      </p:sp>
      <p:pic>
        <p:nvPicPr>
          <p:cNvPr id="4" name="Grafik 3" descr="Kanizsa-Dreieck">
            <a:extLst>
              <a:ext uri="{FF2B5EF4-FFF2-40B4-BE49-F238E27FC236}">
                <a16:creationId xmlns:a16="http://schemas.microsoft.com/office/drawing/2014/main" id="{C2C5602E-13C8-C3D3-1290-DB28F7619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49968"/>
            <a:ext cx="1779165" cy="177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Flecke, Linien, Würfel?">
            <a:extLst>
              <a:ext uri="{FF2B5EF4-FFF2-40B4-BE49-F238E27FC236}">
                <a16:creationId xmlns:a16="http://schemas.microsoft.com/office/drawing/2014/main" id="{7FEE32A8-7152-876F-251B-F54ECC8E4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10" y="4303308"/>
            <a:ext cx="1779165" cy="177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 descr="Scheinkonturen einer Kugel">
            <a:extLst>
              <a:ext uri="{FF2B5EF4-FFF2-40B4-BE49-F238E27FC236}">
                <a16:creationId xmlns:a16="http://schemas.microsoft.com/office/drawing/2014/main" id="{A99FB2F4-9D12-0254-5002-01B5015F7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820" y="4230289"/>
            <a:ext cx="1779165" cy="177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ADF9F88-F31A-99FE-9671-83C8581BE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40" y="2916931"/>
            <a:ext cx="3642360" cy="3165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99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227AD-0A54-F8B0-507B-CE970CF8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</a:t>
            </a:r>
            <a:r>
              <a:rPr lang="de-DE" dirty="0" err="1"/>
              <a:t>Perceiving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CED78C-8AAB-D8CA-CC94-0167CC9BE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Theorie von Mark </a:t>
            </a:r>
            <a:r>
              <a:rPr lang="de-DE" dirty="0" err="1"/>
              <a:t>Changizi</a:t>
            </a:r>
            <a:endParaRPr lang="de-DE" dirty="0"/>
          </a:p>
          <a:p>
            <a:r>
              <a:rPr lang="de-DE" dirty="0"/>
              <a:t>Signale brauchen Zeit vom Auge zum Gehirn (100 </a:t>
            </a:r>
            <a:r>
              <a:rPr lang="de-DE" dirty="0" err="1"/>
              <a:t>ms</a:t>
            </a:r>
            <a:r>
              <a:rPr lang="de-DE" dirty="0"/>
              <a:t>)</a:t>
            </a:r>
          </a:p>
          <a:p>
            <a:r>
              <a:rPr lang="de-DE" dirty="0"/>
              <a:t>Direkte Wahrnehmung für schnelle Reaktion nötig</a:t>
            </a:r>
          </a:p>
          <a:p>
            <a:r>
              <a:rPr lang="de-DE" dirty="0"/>
              <a:t>Wahrscheinlichste Entwicklung wird ausgerechnet</a:t>
            </a:r>
          </a:p>
          <a:p>
            <a:r>
              <a:rPr lang="de-DE" dirty="0"/>
              <a:t>Möglichkeiten eingeschränkt</a:t>
            </a:r>
          </a:p>
          <a:p>
            <a:r>
              <a:rPr lang="de-DE" dirty="0"/>
              <a:t>Falsche Berechnung </a:t>
            </a:r>
            <a:r>
              <a:rPr lang="de-DE" dirty="0">
                <a:sym typeface="Wingdings" panose="05000000000000000000" pitchFamily="2" charset="2"/>
              </a:rPr>
              <a:t>führt zu optischen Täuschungen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95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E4D00-BEFE-FCCF-0640-B175906B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Wahrnehmungsprinzipien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699183-7E89-DFA6-FAF9-DC3B2201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Vergleichsobjekte: Dinge werden zueinander in Beziehung gesetzt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Dreidimensionalität: angedeutet oder vorgetäuscht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A28B4F-3FC5-B772-CC1A-C5B6DEDF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25" y="2551812"/>
            <a:ext cx="1803633" cy="10990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CB65580-0555-E17C-3426-98143DF7D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43" y="4377088"/>
            <a:ext cx="1629410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8FAA7F-3897-F09A-8D2B-D9BBDD301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226" y="4574255"/>
            <a:ext cx="12287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1665E-04C6-4DD8-C9C4-42435103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Wahrnehmungsprinzipien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1F0679-E09B-A6C4-2B4F-FDBEAC4F6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Größenkonstanz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 Relative Größe durch Entfernung</a:t>
            </a:r>
          </a:p>
          <a:p>
            <a:r>
              <a:rPr lang="de-DE" dirty="0"/>
              <a:t>Helligkeitskonstanz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Relative Helligkeit durch Lichtverhältnisse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C3A71E-D663-981D-17F7-B057EA2B3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402" y="258164"/>
            <a:ext cx="4052521" cy="30499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58253C1-4630-3F7D-C96D-EC18AFFFB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402" y="3565120"/>
            <a:ext cx="4052521" cy="30347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547E38E-C2CB-1A63-BB8A-BCE151FB7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12" y="4552660"/>
            <a:ext cx="2647428" cy="204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CED278-964A-24D9-73C7-150DCC1B7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842" y="4568908"/>
            <a:ext cx="2613128" cy="203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04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Microsoft Office PowerPoint</Application>
  <PresentationFormat>Breitbild</PresentationFormat>
  <Paragraphs>127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</vt:lpstr>
      <vt:lpstr>Optische Täuschungen</vt:lpstr>
      <vt:lpstr>Inhalt</vt:lpstr>
      <vt:lpstr>1. Vorwort</vt:lpstr>
      <vt:lpstr>2. Was sind optische Täuschungen?</vt:lpstr>
      <vt:lpstr>3. Wie entstehen optische Täuschungen?</vt:lpstr>
      <vt:lpstr>3.1 Gesetze des Sehens</vt:lpstr>
      <vt:lpstr>3.2 Perceiving the Present</vt:lpstr>
      <vt:lpstr>3.3 Wahrnehmungsprinzipien</vt:lpstr>
      <vt:lpstr>3.3 Wahrnehmungsprinzipien</vt:lpstr>
      <vt:lpstr>3.4 Gruppen von optischen Täuschungen</vt:lpstr>
      <vt:lpstr>3.4 Gruppen von optischen Täuschungen</vt:lpstr>
      <vt:lpstr>3.4 Gruppen von optischen Täuschungen</vt:lpstr>
      <vt:lpstr>3.4 Gruppen von optischen Täuschungen</vt:lpstr>
      <vt:lpstr>3.4 Gruppen von optischen  Täuschungen</vt:lpstr>
      <vt:lpstr>3.4 Gruppen von optischen Täuschungen</vt:lpstr>
      <vt:lpstr>4. Gibt es Unterschiede, wie Menschen optische Täuschungen wahrnehmen?</vt:lpstr>
      <vt:lpstr>5. Fazit</vt:lpstr>
      <vt:lpstr>6. 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Noel Backhaus</dc:creator>
  <cp:lastModifiedBy>Noel Backhaus</cp:lastModifiedBy>
  <cp:revision>15</cp:revision>
  <dcterms:created xsi:type="dcterms:W3CDTF">2023-06-09T08:40:03Z</dcterms:created>
  <dcterms:modified xsi:type="dcterms:W3CDTF">2023-07-11T16:25:30Z</dcterms:modified>
</cp:coreProperties>
</file>